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6"/>
  </p:notesMasterIdLst>
  <p:sldIdLst>
    <p:sldId id="257" r:id="rId2"/>
    <p:sldId id="258" r:id="rId3"/>
    <p:sldId id="259" r:id="rId4"/>
    <p:sldId id="260" r:id="rId5"/>
  </p:sldIdLst>
  <p:sldSz cx="9144000" cy="6858000" type="screen4x3"/>
  <p:notesSz cx="6858000" cy="9144000"/>
  <p:embeddedFontLst>
    <p:embeddedFont>
      <p:font typeface="华文楷体" pitchFamily="2" charset="-122"/>
      <p:regular r:id="rId7"/>
    </p:embeddedFont>
    <p:embeddedFont>
      <p:font typeface="Calibri" pitchFamily="34" charset="0"/>
      <p:regular r:id="rId8"/>
      <p:bold r:id="rId9"/>
      <p:italic r:id="rId10"/>
      <p:boldItalic r:id="rId1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B4A1E"/>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152"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font" Target="fonts/font1.fntdata"/><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font" Target="fonts/font5.fntdata"/><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font" Target="fonts/font3.fntdata"/><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B64D36B-06F6-4A39-9259-906C3F2D94A0}" type="datetimeFigureOut">
              <a:rPr lang="zh-CN" altLang="en-US" smtClean="0"/>
              <a:pPr/>
              <a:t>2015/8/21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353DC43-DF01-4DB2-9D76-813A17D8E18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2015/8/21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2015/8/21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2015/8/21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2015/8/21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2015/8/21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2015/8/21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2015/8/21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2015/8/21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2015/8/21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2015/8/21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2015/8/21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2015/8/21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audio" Target="file:///F:\&#22823;&#23398;&#33521;&#35821;PPT\unit6%20New%20Media\s1.mp3.mp3"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557808"/>
            <a:ext cx="8229600" cy="1143000"/>
          </a:xfrm>
        </p:spPr>
        <p:txBody>
          <a:bodyPr/>
          <a:lstStyle/>
          <a:p>
            <a:r>
              <a:rPr lang="en-US" altLang="zh-CN" b="1" dirty="0" smtClean="0">
                <a:solidFill>
                  <a:schemeClr val="tx2">
                    <a:lumMod val="75000"/>
                  </a:schemeClr>
                </a:solidFill>
                <a:latin typeface="华文楷体" pitchFamily="2" charset="-122"/>
                <a:ea typeface="华文楷体" pitchFamily="2" charset="-122"/>
              </a:rPr>
              <a:t>Section I Open Your Ears</a:t>
            </a:r>
            <a:endParaRPr lang="zh-CN" altLang="en-US" b="1" dirty="0">
              <a:solidFill>
                <a:schemeClr val="tx2">
                  <a:lumMod val="75000"/>
                </a:schemeClr>
              </a:solidFill>
              <a:latin typeface="华文楷体" pitchFamily="2" charset="-122"/>
              <a:ea typeface="华文楷体" pitchFamily="2" charset="-122"/>
            </a:endParaRPr>
          </a:p>
        </p:txBody>
      </p:sp>
      <p:sp>
        <p:nvSpPr>
          <p:cNvPr id="3" name="内容占位符 2"/>
          <p:cNvSpPr>
            <a:spLocks noGrp="1"/>
          </p:cNvSpPr>
          <p:nvPr>
            <p:ph idx="1"/>
          </p:nvPr>
        </p:nvSpPr>
        <p:spPr>
          <a:xfrm>
            <a:off x="179512" y="1855365"/>
            <a:ext cx="8686800" cy="4525963"/>
          </a:xfrm>
        </p:spPr>
        <p:txBody>
          <a:bodyPr>
            <a:normAutofit/>
          </a:bodyPr>
          <a:lstStyle/>
          <a:p>
            <a:pPr>
              <a:buNone/>
            </a:pPr>
            <a:r>
              <a:rPr lang="en-US" altLang="zh-CN" dirty="0" smtClean="0">
                <a:solidFill>
                  <a:schemeClr val="accent3">
                    <a:lumMod val="50000"/>
                  </a:schemeClr>
                </a:solidFill>
              </a:rPr>
              <a:t>       </a:t>
            </a:r>
            <a:r>
              <a:rPr lang="en-US" altLang="zh-CN" b="1" dirty="0" smtClean="0">
                <a:solidFill>
                  <a:schemeClr val="tx2">
                    <a:lumMod val="75000"/>
                  </a:schemeClr>
                </a:solidFill>
                <a:latin typeface="华文楷体" pitchFamily="2" charset="-122"/>
                <a:ea typeface="华文楷体" pitchFamily="2" charset="-122"/>
              </a:rPr>
              <a:t>Listen to the passage twice and fill in the blanks with what you hear. And then discuss with your partner about the phenomenon in China.</a:t>
            </a:r>
          </a:p>
          <a:p>
            <a:pPr>
              <a:buNone/>
            </a:pPr>
            <a:endParaRPr lang="en-US" altLang="zh-CN" dirty="0" smtClean="0">
              <a:solidFill>
                <a:schemeClr val="accent3">
                  <a:lumMod val="50000"/>
                </a:schemeClr>
              </a:solidFill>
            </a:endParaRPr>
          </a:p>
          <a:p>
            <a:endParaRPr lang="zh-CN" altLang="en-US" dirty="0">
              <a:solidFill>
                <a:srgbClr val="3B4A1E"/>
              </a:solidFill>
            </a:endParaRPr>
          </a:p>
        </p:txBody>
      </p:sp>
      <p:pic>
        <p:nvPicPr>
          <p:cNvPr id="7" name="s1.mp3.mp3">
            <a:hlinkClick r:id="" action="ppaction://media"/>
          </p:cNvPr>
          <p:cNvPicPr>
            <a:picLocks noRot="1" noChangeAspect="1"/>
          </p:cNvPicPr>
          <p:nvPr>
            <a:audioFile r:link="rId1"/>
          </p:nvPr>
        </p:nvPicPr>
        <p:blipFill>
          <a:blip r:embed="rId3" cstate="print"/>
          <a:stretch>
            <a:fillRect/>
          </a:stretch>
        </p:blipFill>
        <p:spPr>
          <a:xfrm>
            <a:off x="539552" y="1988840"/>
            <a:ext cx="304800" cy="304800"/>
          </a:xfrm>
          <a:prstGeom prst="rect">
            <a:avLst/>
          </a:prstGeom>
        </p:spPr>
      </p:pic>
      <p:sp>
        <p:nvSpPr>
          <p:cNvPr id="8" name="单圆角矩形 7"/>
          <p:cNvSpPr/>
          <p:nvPr/>
        </p:nvSpPr>
        <p:spPr>
          <a:xfrm>
            <a:off x="395536" y="404664"/>
            <a:ext cx="1080120" cy="360040"/>
          </a:xfrm>
          <a:prstGeom prst="snipRoundRect">
            <a:avLst/>
          </a:prstGeom>
          <a:ln>
            <a:noFill/>
          </a:ln>
        </p:spPr>
        <p:style>
          <a:lnRef idx="1">
            <a:schemeClr val="dk1"/>
          </a:lnRef>
          <a:fillRef idx="1001">
            <a:schemeClr val="lt2"/>
          </a:fillRef>
          <a:effectRef idx="1">
            <a:schemeClr val="dk1"/>
          </a:effectRef>
          <a:fontRef idx="minor">
            <a:schemeClr val="dk1"/>
          </a:fontRef>
        </p:style>
        <p:txBody>
          <a:bodyPr rtlCol="0" anchor="ctr">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altLang="zh-CN" sz="2400" b="1" dirty="0" smtClean="0">
                <a:ln/>
                <a:solidFill>
                  <a:schemeClr val="accent3"/>
                </a:solidFill>
                <a:latin typeface="华文楷体" pitchFamily="2" charset="-122"/>
                <a:ea typeface="华文楷体" pitchFamily="2" charset="-122"/>
              </a:rPr>
              <a:t>Unit </a:t>
            </a:r>
            <a:r>
              <a:rPr lang="en-US" altLang="zh-CN" sz="2400" b="1" dirty="0" smtClean="0">
                <a:ln/>
                <a:solidFill>
                  <a:schemeClr val="accent3"/>
                </a:solidFill>
                <a:latin typeface="华文楷体" pitchFamily="2" charset="-122"/>
                <a:ea typeface="华文楷体" pitchFamily="2" charset="-122"/>
              </a:rPr>
              <a:t>6</a:t>
            </a:r>
            <a:endParaRPr lang="zh-CN" altLang="en-US" sz="2400" b="1" dirty="0">
              <a:ln/>
              <a:solidFill>
                <a:schemeClr val="accent3"/>
              </a:solidFill>
              <a:latin typeface="华文楷体" pitchFamily="2" charset="-122"/>
              <a:ea typeface="华文楷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2000" fill="hold"/>
                                        <p:tgtEl>
                                          <p:spTgt spid="7"/>
                                        </p:tgtEl>
                                        <p:attrNameLst>
                                          <p:attrName>ppt_x</p:attrName>
                                        </p:attrNameLst>
                                      </p:cBhvr>
                                      <p:tavLst>
                                        <p:tav tm="0">
                                          <p:val>
                                            <p:strVal val="0-#ppt_w/2"/>
                                          </p:val>
                                        </p:tav>
                                        <p:tav tm="100000">
                                          <p:val>
                                            <p:strVal val="#ppt_x"/>
                                          </p:val>
                                        </p:tav>
                                      </p:tavLst>
                                    </p:anim>
                                    <p:anim calcmode="lin" valueType="num">
                                      <p:cBhvr additive="base">
                                        <p:cTn id="20" dur="2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1" restart="whenNotActive" fill="hold" evtFilter="cancelBubble" nodeType="interactiveSeq">
                <p:stCondLst>
                  <p:cond evt="onClick" delay="0">
                    <p:tgtEl>
                      <p:spTgt spid="7"/>
                    </p:tgtEl>
                  </p:cond>
                </p:stCondLst>
                <p:endSync evt="end" delay="0">
                  <p:rtn val="all"/>
                </p:endSync>
                <p:childTnLst>
                  <p:par>
                    <p:cTn id="22" fill="hold">
                      <p:stCondLst>
                        <p:cond delay="0"/>
                      </p:stCondLst>
                      <p:childTnLst>
                        <p:par>
                          <p:cTn id="23" fill="hold">
                            <p:stCondLst>
                              <p:cond delay="0"/>
                            </p:stCondLst>
                            <p:childTnLst>
                              <p:par>
                                <p:cTn id="24" presetID="1" presetClass="mediacall" presetSubtype="0" fill="hold" nodeType="clickEffect">
                                  <p:stCondLst>
                                    <p:cond delay="0"/>
                                  </p:stCondLst>
                                  <p:childTnLst>
                                    <p:cmd type="call" cmd="playFrom(0.0)">
                                      <p:cBhvr>
                                        <p:cTn id="25" dur="149919" fill="hold"/>
                                        <p:tgtEl>
                                          <p:spTgt spid="7"/>
                                        </p:tgtEl>
                                      </p:cBhvr>
                                    </p:cmd>
                                  </p:childTnLst>
                                </p:cTn>
                              </p:par>
                            </p:childTnLst>
                          </p:cTn>
                        </p:par>
                      </p:childTnLst>
                    </p:cTn>
                  </p:par>
                </p:childTnLst>
              </p:cTn>
              <p:nextCondLst>
                <p:cond evt="onClick" delay="0">
                  <p:tgtEl>
                    <p:spTgt spid="7"/>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947861"/>
            <a:ext cx="8964488" cy="5433467"/>
          </a:xfrm>
        </p:spPr>
        <p:txBody>
          <a:bodyPr>
            <a:normAutofit/>
          </a:bodyPr>
          <a:lstStyle/>
          <a:p>
            <a:pPr>
              <a:lnSpc>
                <a:spcPct val="150000"/>
              </a:lnSpc>
              <a:buNone/>
            </a:pPr>
            <a:r>
              <a:rPr lang="en-US" altLang="zh-CN" dirty="0" smtClean="0">
                <a:solidFill>
                  <a:schemeClr val="accent6">
                    <a:lumMod val="50000"/>
                  </a:schemeClr>
                </a:solidFill>
                <a:latin typeface="华文楷体" pitchFamily="2" charset="-122"/>
                <a:ea typeface="华文楷体" pitchFamily="2" charset="-122"/>
              </a:rPr>
              <a:t>             </a:t>
            </a:r>
            <a:r>
              <a:rPr lang="en-US" altLang="zh-CN" b="1" dirty="0" smtClean="0">
                <a:solidFill>
                  <a:schemeClr val="tx2">
                    <a:lumMod val="75000"/>
                  </a:schemeClr>
                </a:solidFill>
                <a:latin typeface="华文楷体" pitchFamily="2" charset="-122"/>
                <a:ea typeface="华文楷体" pitchFamily="2" charset="-122"/>
                <a:cs typeface="Times New Roman" pitchFamily="18" charset="0"/>
              </a:rPr>
              <a:t>The (1) ___________ in the living room used to rule the entertainment choices of generations of British children. But that's no longer the case, at least not according to the latest annual survey of young people's media (2)__________ </a:t>
            </a:r>
            <a:r>
              <a:rPr lang="en-US" altLang="zh-CN" b="1" dirty="0" smtClean="0">
                <a:solidFill>
                  <a:schemeClr val="tx2">
                    <a:lumMod val="75000"/>
                  </a:schemeClr>
                </a:solidFill>
                <a:latin typeface="华文楷体" pitchFamily="2" charset="-122"/>
                <a:ea typeface="华文楷体" pitchFamily="2" charset="-122"/>
              </a:rPr>
              <a:t>, carried out by the British media regulator(</a:t>
            </a:r>
            <a:r>
              <a:rPr lang="zh-CN" altLang="zh-CN" b="1" dirty="0" smtClean="0">
                <a:solidFill>
                  <a:schemeClr val="tx2">
                    <a:lumMod val="75000"/>
                  </a:schemeClr>
                </a:solidFill>
                <a:latin typeface="华文楷体" pitchFamily="2" charset="-122"/>
                <a:ea typeface="华文楷体" pitchFamily="2" charset="-122"/>
              </a:rPr>
              <a:t>媒体监管机构</a:t>
            </a:r>
            <a:r>
              <a:rPr lang="en-US" altLang="zh-CN" b="1" dirty="0" smtClean="0">
                <a:solidFill>
                  <a:schemeClr val="tx2">
                    <a:lumMod val="75000"/>
                  </a:schemeClr>
                </a:solidFill>
                <a:latin typeface="华文楷体" pitchFamily="2" charset="-122"/>
                <a:ea typeface="华文楷体" pitchFamily="2" charset="-122"/>
              </a:rPr>
              <a:t>)-- </a:t>
            </a:r>
            <a:r>
              <a:rPr lang="en-US" altLang="zh-CN" b="1" dirty="0" err="1" smtClean="0">
                <a:solidFill>
                  <a:schemeClr val="tx2">
                    <a:lumMod val="75000"/>
                  </a:schemeClr>
                </a:solidFill>
                <a:latin typeface="华文楷体" pitchFamily="2" charset="-122"/>
                <a:ea typeface="华文楷体" pitchFamily="2" charset="-122"/>
              </a:rPr>
              <a:t>Ofcom</a:t>
            </a:r>
            <a:r>
              <a:rPr lang="en-US" altLang="zh-CN" b="1" dirty="0" smtClean="0">
                <a:solidFill>
                  <a:schemeClr val="tx2">
                    <a:lumMod val="75000"/>
                  </a:schemeClr>
                </a:solidFill>
                <a:latin typeface="华文楷体" pitchFamily="2" charset="-122"/>
                <a:ea typeface="华文楷体" pitchFamily="2" charset="-122"/>
              </a:rPr>
              <a:t>.</a:t>
            </a:r>
            <a:endParaRPr lang="zh-CN" altLang="zh-CN" b="1" dirty="0" smtClean="0">
              <a:solidFill>
                <a:schemeClr val="tx2">
                  <a:lumMod val="75000"/>
                </a:schemeClr>
              </a:solidFill>
              <a:latin typeface="华文楷体" pitchFamily="2" charset="-122"/>
              <a:ea typeface="华文楷体" pitchFamily="2" charset="-122"/>
            </a:endParaRPr>
          </a:p>
          <a:p>
            <a:pPr>
              <a:lnSpc>
                <a:spcPct val="150000"/>
              </a:lnSpc>
              <a:buNone/>
            </a:pPr>
            <a:endParaRPr lang="en-US" altLang="zh-CN" b="1" dirty="0" smtClean="0">
              <a:solidFill>
                <a:schemeClr val="tx2">
                  <a:lumMod val="75000"/>
                </a:schemeClr>
              </a:solidFill>
              <a:latin typeface="Times New Roman" pitchFamily="18" charset="0"/>
              <a:cs typeface="Times New Roman" pitchFamily="18" charset="0"/>
            </a:endParaRPr>
          </a:p>
          <a:p>
            <a:pPr>
              <a:buNone/>
            </a:pPr>
            <a:endParaRPr lang="zh-CN" altLang="en-US" dirty="0">
              <a:solidFill>
                <a:schemeClr val="accent6">
                  <a:lumMod val="50000"/>
                </a:schemeClr>
              </a:solidFill>
            </a:endParaRPr>
          </a:p>
        </p:txBody>
      </p:sp>
      <p:sp>
        <p:nvSpPr>
          <p:cNvPr id="4" name="圆角矩形 3"/>
          <p:cNvSpPr/>
          <p:nvPr/>
        </p:nvSpPr>
        <p:spPr>
          <a:xfrm>
            <a:off x="2771800" y="1124744"/>
            <a:ext cx="2232248" cy="50405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Click me</a:t>
            </a:r>
            <a:endParaRPr lang="zh-CN" altLang="en-US" dirty="0"/>
          </a:p>
        </p:txBody>
      </p:sp>
      <p:sp>
        <p:nvSpPr>
          <p:cNvPr id="5" name="TextBox 4"/>
          <p:cNvSpPr txBox="1"/>
          <p:nvPr/>
        </p:nvSpPr>
        <p:spPr>
          <a:xfrm>
            <a:off x="2771800" y="1044025"/>
            <a:ext cx="2376264" cy="584775"/>
          </a:xfrm>
          <a:prstGeom prst="rect">
            <a:avLst/>
          </a:prstGeom>
          <a:noFill/>
        </p:spPr>
        <p:txBody>
          <a:bodyPr wrap="square" rtlCol="0">
            <a:spAutoFit/>
          </a:bodyPr>
          <a:lstStyle/>
          <a:p>
            <a:r>
              <a:rPr lang="en-US" altLang="zh-CN" sz="3200" b="1" dirty="0" smtClean="0">
                <a:solidFill>
                  <a:srgbClr val="FF0000"/>
                </a:solidFill>
                <a:latin typeface="华文楷体" pitchFamily="2" charset="-122"/>
                <a:ea typeface="华文楷体" pitchFamily="2" charset="-122"/>
                <a:cs typeface="Times New Roman" pitchFamily="18" charset="0"/>
              </a:rPr>
              <a:t>television set</a:t>
            </a:r>
            <a:endParaRPr lang="zh-CN" altLang="en-US" sz="3200" b="1" dirty="0">
              <a:solidFill>
                <a:srgbClr val="FF0000"/>
              </a:solidFill>
              <a:latin typeface="华文楷体" pitchFamily="2" charset="-122"/>
              <a:ea typeface="华文楷体" pitchFamily="2" charset="-122"/>
              <a:cs typeface="Times New Roman" pitchFamily="18" charset="0"/>
            </a:endParaRPr>
          </a:p>
        </p:txBody>
      </p:sp>
      <p:sp>
        <p:nvSpPr>
          <p:cNvPr id="6" name="圆角矩形 5"/>
          <p:cNvSpPr/>
          <p:nvPr/>
        </p:nvSpPr>
        <p:spPr>
          <a:xfrm>
            <a:off x="3491880" y="3933056"/>
            <a:ext cx="2088232" cy="576064"/>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Click me</a:t>
            </a:r>
            <a:endParaRPr lang="zh-CN" altLang="en-US" dirty="0"/>
          </a:p>
        </p:txBody>
      </p:sp>
      <p:sp>
        <p:nvSpPr>
          <p:cNvPr id="7" name="TextBox 6"/>
          <p:cNvSpPr txBox="1"/>
          <p:nvPr/>
        </p:nvSpPr>
        <p:spPr>
          <a:xfrm>
            <a:off x="3635896" y="3924345"/>
            <a:ext cx="1440160" cy="584775"/>
          </a:xfrm>
          <a:prstGeom prst="rect">
            <a:avLst/>
          </a:prstGeom>
          <a:noFill/>
        </p:spPr>
        <p:txBody>
          <a:bodyPr wrap="square" rtlCol="0">
            <a:spAutoFit/>
          </a:bodyPr>
          <a:lstStyle/>
          <a:p>
            <a:r>
              <a:rPr lang="en-US" altLang="zh-CN" sz="3200" b="1" dirty="0" smtClean="0">
                <a:solidFill>
                  <a:srgbClr val="FF0000"/>
                </a:solidFill>
                <a:latin typeface="华文楷体" pitchFamily="2" charset="-122"/>
                <a:ea typeface="华文楷体" pitchFamily="2" charset="-122"/>
                <a:cs typeface="Times New Roman" pitchFamily="18" charset="0"/>
              </a:rPr>
              <a:t>habits</a:t>
            </a:r>
            <a:endParaRPr lang="zh-CN" altLang="en-US" sz="3200" b="1" dirty="0">
              <a:solidFill>
                <a:srgbClr val="FF0000"/>
              </a:solidFill>
              <a:latin typeface="华文楷体" pitchFamily="2" charset="-122"/>
              <a:ea typeface="华文楷体" pitchFamily="2" charset="-122"/>
              <a:cs typeface="Times New Roman" pitchFamily="18" charset="0"/>
            </a:endParaRPr>
          </a:p>
        </p:txBody>
      </p:sp>
      <p:sp>
        <p:nvSpPr>
          <p:cNvPr id="9" name="单圆角矩形 8"/>
          <p:cNvSpPr/>
          <p:nvPr/>
        </p:nvSpPr>
        <p:spPr>
          <a:xfrm>
            <a:off x="395536" y="404664"/>
            <a:ext cx="1080120" cy="360040"/>
          </a:xfrm>
          <a:prstGeom prst="snipRoundRect">
            <a:avLst/>
          </a:prstGeom>
          <a:ln>
            <a:noFill/>
          </a:ln>
        </p:spPr>
        <p:style>
          <a:lnRef idx="1">
            <a:schemeClr val="dk1"/>
          </a:lnRef>
          <a:fillRef idx="1001">
            <a:schemeClr val="lt2"/>
          </a:fillRef>
          <a:effectRef idx="1">
            <a:schemeClr val="dk1"/>
          </a:effectRef>
          <a:fontRef idx="minor">
            <a:schemeClr val="dk1"/>
          </a:fontRef>
        </p:style>
        <p:txBody>
          <a:bodyPr rtlCol="0" anchor="ctr">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altLang="zh-CN" sz="2400" b="1" dirty="0" smtClean="0">
                <a:ln/>
                <a:solidFill>
                  <a:schemeClr val="accent3"/>
                </a:solidFill>
                <a:latin typeface="华文楷体" pitchFamily="2" charset="-122"/>
                <a:ea typeface="华文楷体" pitchFamily="2" charset="-122"/>
              </a:rPr>
              <a:t>Unit </a:t>
            </a:r>
            <a:r>
              <a:rPr lang="en-US" altLang="zh-CN" sz="2400" b="1" dirty="0" smtClean="0">
                <a:ln/>
                <a:solidFill>
                  <a:schemeClr val="accent3"/>
                </a:solidFill>
                <a:latin typeface="华文楷体" pitchFamily="2" charset="-122"/>
                <a:ea typeface="华文楷体" pitchFamily="2" charset="-122"/>
              </a:rPr>
              <a:t>6</a:t>
            </a:r>
            <a:endParaRPr lang="zh-CN" altLang="en-US" sz="2400" b="1" dirty="0">
              <a:ln/>
              <a:solidFill>
                <a:schemeClr val="accent3"/>
              </a:solidFill>
              <a:latin typeface="华文楷体" pitchFamily="2" charset="-122"/>
              <a:ea typeface="华文楷体" pitchFamily="2"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2000"/>
                                        <p:tgtEl>
                                          <p:spTgt spid="4"/>
                                        </p:tgtEl>
                                      </p:cBhvr>
                                    </p:animEffect>
                                    <p:set>
                                      <p:cBhvr>
                                        <p:cTn id="7" dur="1" fill="hold">
                                          <p:stCondLst>
                                            <p:cond delay="1999"/>
                                          </p:stCondLst>
                                        </p:cTn>
                                        <p:tgtEl>
                                          <p:spTgt spid="4"/>
                                        </p:tgtEl>
                                        <p:attrNameLst>
                                          <p:attrName>style.visibility</p:attrName>
                                        </p:attrNameLst>
                                      </p:cBhvr>
                                      <p:to>
                                        <p:strVal val="hidden"/>
                                      </p:to>
                                    </p:set>
                                  </p:childTnLst>
                                </p:cTn>
                              </p:par>
                            </p:childTnLst>
                          </p:cTn>
                        </p:par>
                        <p:par>
                          <p:cTn id="8" fill="hold">
                            <p:stCondLst>
                              <p:cond delay="2000"/>
                            </p:stCondLst>
                            <p:childTnLst>
                              <p:par>
                                <p:cTn id="9" presetID="1"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nextCondLst>
                <p:cond evt="onClick" delay="0">
                  <p:tgtEl>
                    <p:spTgt spid="4"/>
                  </p:tgtEl>
                </p:cond>
              </p:nextCondLst>
            </p:seq>
            <p:seq concurrent="1" nextAc="seek">
              <p:cTn id="11" restart="whenNotActive" fill="hold" evtFilter="cancelBubble" nodeType="interactiveSeq">
                <p:stCondLst>
                  <p:cond evt="onClick" delay="0">
                    <p:tgtEl>
                      <p:spTgt spid="6"/>
                    </p:tgtEl>
                  </p:cond>
                </p:stCondLst>
                <p:endSync evt="end" delay="0">
                  <p:rtn val="all"/>
                </p:endSync>
                <p:childTnLst>
                  <p:par>
                    <p:cTn id="12" fill="hold">
                      <p:stCondLst>
                        <p:cond delay="0"/>
                      </p:stCondLst>
                      <p:childTnLst>
                        <p:par>
                          <p:cTn id="13" fill="hold">
                            <p:stCondLst>
                              <p:cond delay="0"/>
                            </p:stCondLst>
                            <p:childTnLst>
                              <p:par>
                                <p:cTn id="14" presetID="10" presetClass="exit" presetSubtype="0" fill="hold" grpId="0" nodeType="clickEffect">
                                  <p:stCondLst>
                                    <p:cond delay="0"/>
                                  </p:stCondLst>
                                  <p:childTnLst>
                                    <p:animEffect transition="out" filter="fade">
                                      <p:cBhvr>
                                        <p:cTn id="15" dur="2000"/>
                                        <p:tgtEl>
                                          <p:spTgt spid="6"/>
                                        </p:tgtEl>
                                      </p:cBhvr>
                                    </p:animEffect>
                                    <p:set>
                                      <p:cBhvr>
                                        <p:cTn id="16" dur="1" fill="hold">
                                          <p:stCondLst>
                                            <p:cond delay="1999"/>
                                          </p:stCondLst>
                                        </p:cTn>
                                        <p:tgtEl>
                                          <p:spTgt spid="6"/>
                                        </p:tgtEl>
                                        <p:attrNameLst>
                                          <p:attrName>style.visibility</p:attrName>
                                        </p:attrNameLst>
                                      </p:cBhvr>
                                      <p:to>
                                        <p:strVal val="hidden"/>
                                      </p:to>
                                    </p:set>
                                  </p:childTnLst>
                                </p:cTn>
                              </p:par>
                            </p:childTnLst>
                          </p:cTn>
                        </p:par>
                        <p:par>
                          <p:cTn id="17" fill="hold">
                            <p:stCondLst>
                              <p:cond delay="2000"/>
                            </p:stCondLst>
                            <p:childTnLst>
                              <p:par>
                                <p:cTn id="18" presetID="1"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childTnLst>
                                </p:cTn>
                              </p:par>
                            </p:childTnLst>
                          </p:cTn>
                        </p:par>
                      </p:childTnLst>
                    </p:cTn>
                  </p:par>
                </p:childTnLst>
              </p:cTn>
              <p:nextCondLst>
                <p:cond evt="onClick" delay="0">
                  <p:tgtEl>
                    <p:spTgt spid="6"/>
                  </p:tgtEl>
                </p:cond>
              </p:nextCondLst>
            </p:seq>
          </p:childTnLst>
        </p:cTn>
      </p:par>
    </p:tnLst>
    <p:bldLst>
      <p:bldP spid="4" grpId="0"/>
      <p:bldP spid="5" grpId="0"/>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836712"/>
            <a:ext cx="8712968" cy="5217443"/>
          </a:xfrm>
        </p:spPr>
        <p:txBody>
          <a:bodyPr>
            <a:normAutofit fontScale="32500" lnSpcReduction="20000"/>
          </a:bodyPr>
          <a:lstStyle/>
          <a:p>
            <a:pPr>
              <a:lnSpc>
                <a:spcPct val="160000"/>
              </a:lnSpc>
              <a:buNone/>
            </a:pPr>
            <a:r>
              <a:rPr lang="en-US" altLang="zh-CN" sz="8600" b="1" dirty="0" smtClean="0">
                <a:solidFill>
                  <a:schemeClr val="tx2">
                    <a:lumMod val="75000"/>
                  </a:schemeClr>
                </a:solidFill>
                <a:latin typeface="华文楷体" pitchFamily="2" charset="-122"/>
                <a:ea typeface="华文楷体" pitchFamily="2" charset="-122"/>
                <a:cs typeface="Times New Roman" pitchFamily="18" charset="0"/>
              </a:rPr>
              <a:t>        The survey found that 12 to 15 year-olds spent (3)___________ amounts of time watching TV and going online (4)___________a week on average for each medium. And asked which media device they most valued, teenagers rated their (5) _____________above the family TV set. Smartphone ownership among teenagers was found to have(6)_________ in just 12 months.</a:t>
            </a:r>
          </a:p>
          <a:p>
            <a:pPr>
              <a:lnSpc>
                <a:spcPct val="160000"/>
              </a:lnSpc>
              <a:buNone/>
            </a:pPr>
            <a:endParaRPr lang="en-US" altLang="zh-CN" sz="4500" dirty="0" smtClean="0">
              <a:solidFill>
                <a:schemeClr val="accent6">
                  <a:lumMod val="50000"/>
                </a:schemeClr>
              </a:solidFill>
              <a:latin typeface="华文楷体" pitchFamily="2" charset="-122"/>
              <a:ea typeface="华文楷体" pitchFamily="2" charset="-122"/>
              <a:cs typeface="Times New Roman" pitchFamily="18" charset="0"/>
            </a:endParaRPr>
          </a:p>
          <a:p>
            <a:pPr>
              <a:buNone/>
            </a:pPr>
            <a:endParaRPr lang="en-US" altLang="zh-CN" dirty="0" smtClean="0">
              <a:solidFill>
                <a:schemeClr val="accent6">
                  <a:lumMod val="50000"/>
                </a:schemeClr>
              </a:solidFill>
              <a:latin typeface="华文楷体" pitchFamily="2" charset="-122"/>
              <a:ea typeface="华文楷体" pitchFamily="2" charset="-122"/>
            </a:endParaRPr>
          </a:p>
          <a:p>
            <a:pPr>
              <a:buNone/>
            </a:pPr>
            <a:r>
              <a:rPr lang="en-US" altLang="zh-CN" dirty="0" smtClean="0">
                <a:solidFill>
                  <a:schemeClr val="accent6">
                    <a:lumMod val="50000"/>
                  </a:schemeClr>
                </a:solidFill>
                <a:latin typeface="华文楷体" pitchFamily="2" charset="-122"/>
                <a:ea typeface="华文楷体" pitchFamily="2" charset="-122"/>
              </a:rPr>
              <a:t>       </a:t>
            </a:r>
          </a:p>
          <a:p>
            <a:pPr>
              <a:buNone/>
            </a:pPr>
            <a:r>
              <a:rPr lang="en-US" altLang="zh-CN" dirty="0" smtClean="0">
                <a:solidFill>
                  <a:schemeClr val="accent6">
                    <a:lumMod val="50000"/>
                  </a:schemeClr>
                </a:solidFill>
                <a:latin typeface="华文楷体" pitchFamily="2" charset="-122"/>
                <a:ea typeface="华文楷体" pitchFamily="2" charset="-122"/>
              </a:rPr>
              <a:t>      </a:t>
            </a:r>
            <a:endParaRPr lang="zh-CN" altLang="en-US" dirty="0">
              <a:solidFill>
                <a:schemeClr val="accent6">
                  <a:lumMod val="50000"/>
                </a:schemeClr>
              </a:solidFill>
              <a:latin typeface="华文楷体" pitchFamily="2" charset="-122"/>
              <a:ea typeface="华文楷体" pitchFamily="2" charset="-122"/>
            </a:endParaRPr>
          </a:p>
        </p:txBody>
      </p:sp>
      <p:sp>
        <p:nvSpPr>
          <p:cNvPr id="8" name="圆角矩形 7"/>
          <p:cNvSpPr/>
          <p:nvPr/>
        </p:nvSpPr>
        <p:spPr>
          <a:xfrm>
            <a:off x="899592" y="1412776"/>
            <a:ext cx="1728192"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Click me</a:t>
            </a:r>
            <a:endParaRPr lang="zh-CN" altLang="en-US" dirty="0"/>
          </a:p>
        </p:txBody>
      </p:sp>
      <p:sp>
        <p:nvSpPr>
          <p:cNvPr id="9" name="TextBox 8"/>
          <p:cNvSpPr txBox="1"/>
          <p:nvPr/>
        </p:nvSpPr>
        <p:spPr>
          <a:xfrm>
            <a:off x="1115616" y="1340768"/>
            <a:ext cx="1584176" cy="584775"/>
          </a:xfrm>
          <a:prstGeom prst="rect">
            <a:avLst/>
          </a:prstGeom>
          <a:noFill/>
        </p:spPr>
        <p:txBody>
          <a:bodyPr wrap="square" rtlCol="0">
            <a:spAutoFit/>
          </a:bodyPr>
          <a:lstStyle/>
          <a:p>
            <a:r>
              <a:rPr lang="en-US" altLang="zh-CN" sz="3200" b="1" dirty="0" smtClean="0">
                <a:solidFill>
                  <a:srgbClr val="FF0000"/>
                </a:solidFill>
                <a:latin typeface="华文楷体" pitchFamily="2" charset="-122"/>
                <a:ea typeface="华文楷体" pitchFamily="2" charset="-122"/>
                <a:cs typeface="Times New Roman" pitchFamily="18" charset="0"/>
              </a:rPr>
              <a:t>equal </a:t>
            </a:r>
            <a:endParaRPr lang="zh-CN" altLang="en-US" sz="3200" b="1" dirty="0">
              <a:solidFill>
                <a:srgbClr val="FF0000"/>
              </a:solidFill>
              <a:latin typeface="华文楷体" pitchFamily="2" charset="-122"/>
              <a:ea typeface="华文楷体" pitchFamily="2" charset="-122"/>
              <a:cs typeface="Times New Roman" pitchFamily="18" charset="0"/>
            </a:endParaRPr>
          </a:p>
        </p:txBody>
      </p:sp>
      <p:sp>
        <p:nvSpPr>
          <p:cNvPr id="10" name="圆角矩形 9"/>
          <p:cNvSpPr/>
          <p:nvPr/>
        </p:nvSpPr>
        <p:spPr>
          <a:xfrm>
            <a:off x="3923928" y="3284984"/>
            <a:ext cx="2088232"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Click me</a:t>
            </a:r>
            <a:endParaRPr lang="zh-CN" altLang="en-US" dirty="0"/>
          </a:p>
        </p:txBody>
      </p:sp>
      <p:sp>
        <p:nvSpPr>
          <p:cNvPr id="11" name="TextBox 10"/>
          <p:cNvSpPr txBox="1"/>
          <p:nvPr/>
        </p:nvSpPr>
        <p:spPr>
          <a:xfrm>
            <a:off x="3923928" y="3212976"/>
            <a:ext cx="2736304" cy="584775"/>
          </a:xfrm>
          <a:prstGeom prst="rect">
            <a:avLst/>
          </a:prstGeom>
          <a:noFill/>
        </p:spPr>
        <p:txBody>
          <a:bodyPr wrap="square" rtlCol="0">
            <a:spAutoFit/>
          </a:bodyPr>
          <a:lstStyle/>
          <a:p>
            <a:r>
              <a:rPr lang="en-US" altLang="zh-CN" sz="3200" b="1" dirty="0" smtClean="0">
                <a:solidFill>
                  <a:srgbClr val="FF0000"/>
                </a:solidFill>
                <a:latin typeface="华文楷体" pitchFamily="2" charset="-122"/>
                <a:ea typeface="华文楷体" pitchFamily="2" charset="-122"/>
                <a:cs typeface="Times New Roman" pitchFamily="18" charset="0"/>
              </a:rPr>
              <a:t>mobile phone</a:t>
            </a:r>
            <a:r>
              <a:rPr lang="en-US" altLang="zh-CN" sz="3200" b="1" dirty="0" smtClean="0">
                <a:solidFill>
                  <a:srgbClr val="FF0000"/>
                </a:solidFill>
                <a:latin typeface="Times New Roman" pitchFamily="18" charset="0"/>
                <a:cs typeface="Times New Roman" pitchFamily="18" charset="0"/>
              </a:rPr>
              <a:t> </a:t>
            </a:r>
            <a:endParaRPr lang="zh-CN" altLang="en-US" sz="3200" b="1" dirty="0">
              <a:solidFill>
                <a:srgbClr val="FF0000"/>
              </a:solidFill>
              <a:latin typeface="Times New Roman" pitchFamily="18" charset="0"/>
              <a:cs typeface="Times New Roman" pitchFamily="18" charset="0"/>
            </a:endParaRPr>
          </a:p>
        </p:txBody>
      </p:sp>
      <p:sp>
        <p:nvSpPr>
          <p:cNvPr id="12" name="TextBox 11"/>
          <p:cNvSpPr txBox="1"/>
          <p:nvPr/>
        </p:nvSpPr>
        <p:spPr>
          <a:xfrm>
            <a:off x="1979712" y="2060848"/>
            <a:ext cx="1872208" cy="523220"/>
          </a:xfrm>
          <a:prstGeom prst="rect">
            <a:avLst/>
          </a:prstGeom>
          <a:noFill/>
        </p:spPr>
        <p:txBody>
          <a:bodyPr wrap="square" rtlCol="0">
            <a:spAutoFit/>
          </a:bodyPr>
          <a:lstStyle/>
          <a:p>
            <a:r>
              <a:rPr lang="en-US" altLang="zh-CN" sz="2800" b="1" dirty="0" smtClean="0">
                <a:solidFill>
                  <a:srgbClr val="FF0000"/>
                </a:solidFill>
                <a:latin typeface="华文楷体" pitchFamily="2" charset="-122"/>
                <a:ea typeface="华文楷体" pitchFamily="2" charset="-122"/>
              </a:rPr>
              <a:t>17 hours </a:t>
            </a:r>
            <a:endParaRPr lang="zh-CN" altLang="en-US" sz="2800" b="1" dirty="0">
              <a:solidFill>
                <a:srgbClr val="FF0000"/>
              </a:solidFill>
              <a:latin typeface="华文楷体" pitchFamily="2" charset="-122"/>
              <a:ea typeface="华文楷体" pitchFamily="2" charset="-122"/>
            </a:endParaRPr>
          </a:p>
        </p:txBody>
      </p:sp>
      <p:sp>
        <p:nvSpPr>
          <p:cNvPr id="13" name="圆角矩形 12"/>
          <p:cNvSpPr/>
          <p:nvPr/>
        </p:nvSpPr>
        <p:spPr>
          <a:xfrm>
            <a:off x="1907704" y="2132856"/>
            <a:ext cx="1656184"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Click me</a:t>
            </a:r>
            <a:endParaRPr lang="zh-CN" altLang="en-US" dirty="0"/>
          </a:p>
        </p:txBody>
      </p:sp>
      <p:sp>
        <p:nvSpPr>
          <p:cNvPr id="14" name="TextBox 13"/>
          <p:cNvSpPr txBox="1"/>
          <p:nvPr/>
        </p:nvSpPr>
        <p:spPr>
          <a:xfrm>
            <a:off x="2987824" y="4509120"/>
            <a:ext cx="1728192" cy="523220"/>
          </a:xfrm>
          <a:prstGeom prst="rect">
            <a:avLst/>
          </a:prstGeom>
          <a:noFill/>
        </p:spPr>
        <p:txBody>
          <a:bodyPr wrap="square" rtlCol="0">
            <a:spAutoFit/>
          </a:bodyPr>
          <a:lstStyle/>
          <a:p>
            <a:r>
              <a:rPr lang="en-US" altLang="zh-CN" sz="2800" b="1" dirty="0" smtClean="0">
                <a:solidFill>
                  <a:srgbClr val="FF0000"/>
                </a:solidFill>
                <a:latin typeface="华文楷体" pitchFamily="2" charset="-122"/>
                <a:ea typeface="华文楷体" pitchFamily="2" charset="-122"/>
                <a:cs typeface="Times New Roman" pitchFamily="18" charset="0"/>
              </a:rPr>
              <a:t>doubled</a:t>
            </a:r>
            <a:endParaRPr lang="zh-CN" altLang="en-US" sz="2800" b="1" dirty="0">
              <a:solidFill>
                <a:srgbClr val="FF0000"/>
              </a:solidFill>
            </a:endParaRPr>
          </a:p>
        </p:txBody>
      </p:sp>
      <p:sp>
        <p:nvSpPr>
          <p:cNvPr id="15" name="圆角矩形 14"/>
          <p:cNvSpPr/>
          <p:nvPr/>
        </p:nvSpPr>
        <p:spPr>
          <a:xfrm>
            <a:off x="2915816" y="4437112"/>
            <a:ext cx="1584176" cy="50405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Click me</a:t>
            </a:r>
            <a:endParaRPr lang="zh-CN" altLang="en-US" dirty="0"/>
          </a:p>
        </p:txBody>
      </p:sp>
      <p:sp>
        <p:nvSpPr>
          <p:cNvPr id="16" name="单圆角矩形 15"/>
          <p:cNvSpPr/>
          <p:nvPr/>
        </p:nvSpPr>
        <p:spPr>
          <a:xfrm>
            <a:off x="395536" y="404664"/>
            <a:ext cx="1080120" cy="360040"/>
          </a:xfrm>
          <a:prstGeom prst="snipRoundRect">
            <a:avLst/>
          </a:prstGeom>
          <a:ln>
            <a:noFill/>
          </a:ln>
        </p:spPr>
        <p:style>
          <a:lnRef idx="1">
            <a:schemeClr val="dk1"/>
          </a:lnRef>
          <a:fillRef idx="1001">
            <a:schemeClr val="lt2"/>
          </a:fillRef>
          <a:effectRef idx="1">
            <a:schemeClr val="dk1"/>
          </a:effectRef>
          <a:fontRef idx="minor">
            <a:schemeClr val="dk1"/>
          </a:fontRef>
        </p:style>
        <p:txBody>
          <a:bodyPr rtlCol="0" anchor="ctr">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altLang="zh-CN" sz="2400" b="1" dirty="0" smtClean="0">
                <a:ln/>
                <a:solidFill>
                  <a:schemeClr val="accent3"/>
                </a:solidFill>
                <a:latin typeface="华文楷体" pitchFamily="2" charset="-122"/>
                <a:ea typeface="华文楷体" pitchFamily="2" charset="-122"/>
              </a:rPr>
              <a:t>Unit </a:t>
            </a:r>
            <a:r>
              <a:rPr lang="en-US" altLang="zh-CN" sz="2400" b="1" dirty="0" smtClean="0">
                <a:ln/>
                <a:solidFill>
                  <a:schemeClr val="accent3"/>
                </a:solidFill>
                <a:latin typeface="华文楷体" pitchFamily="2" charset="-122"/>
                <a:ea typeface="华文楷体" pitchFamily="2" charset="-122"/>
              </a:rPr>
              <a:t>6</a:t>
            </a:r>
            <a:endParaRPr lang="zh-CN" altLang="en-US" sz="2400" b="1" dirty="0">
              <a:ln/>
              <a:solidFill>
                <a:schemeClr val="accent3"/>
              </a:solidFill>
              <a:latin typeface="华文楷体" pitchFamily="2" charset="-122"/>
              <a:ea typeface="华文楷体" pitchFamily="2"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2000"/>
                                        <p:tgtEl>
                                          <p:spTgt spid="8"/>
                                        </p:tgtEl>
                                      </p:cBhvr>
                                    </p:animEffect>
                                    <p:set>
                                      <p:cBhvr>
                                        <p:cTn id="7" dur="1" fill="hold">
                                          <p:stCondLst>
                                            <p:cond delay="1999"/>
                                          </p:stCondLst>
                                        </p:cTn>
                                        <p:tgtEl>
                                          <p:spTgt spid="8"/>
                                        </p:tgtEl>
                                        <p:attrNameLst>
                                          <p:attrName>style.visibility</p:attrName>
                                        </p:attrNameLst>
                                      </p:cBhvr>
                                      <p:to>
                                        <p:strVal val="hidden"/>
                                      </p:to>
                                    </p:set>
                                  </p:childTnLst>
                                </p:cTn>
                              </p:par>
                            </p:childTnLst>
                          </p:cTn>
                        </p:par>
                        <p:par>
                          <p:cTn id="8" fill="hold">
                            <p:stCondLst>
                              <p:cond delay="2000"/>
                            </p:stCondLst>
                            <p:childTnLst>
                              <p:par>
                                <p:cTn id="9" presetID="1"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nextCondLst>
                <p:cond evt="onClick" delay="0">
                  <p:tgtEl>
                    <p:spTgt spid="8"/>
                  </p:tgtEl>
                </p:cond>
              </p:nextCondLst>
            </p:seq>
            <p:seq concurrent="1" nextAc="seek">
              <p:cTn id="11" restart="whenNotActive" fill="hold" evtFilter="cancelBubble" nodeType="interactiveSeq">
                <p:stCondLst>
                  <p:cond evt="onClick" delay="0">
                    <p:tgtEl>
                      <p:spTgt spid="10"/>
                    </p:tgtEl>
                  </p:cond>
                </p:stCondLst>
                <p:endSync evt="end" delay="0">
                  <p:rtn val="all"/>
                </p:endSync>
                <p:childTnLst>
                  <p:par>
                    <p:cTn id="12" fill="hold">
                      <p:stCondLst>
                        <p:cond delay="0"/>
                      </p:stCondLst>
                      <p:childTnLst>
                        <p:par>
                          <p:cTn id="13" fill="hold">
                            <p:stCondLst>
                              <p:cond delay="0"/>
                            </p:stCondLst>
                            <p:childTnLst>
                              <p:par>
                                <p:cTn id="14" presetID="10" presetClass="exit" presetSubtype="0" fill="hold" grpId="0" nodeType="clickEffect">
                                  <p:stCondLst>
                                    <p:cond delay="0"/>
                                  </p:stCondLst>
                                  <p:childTnLst>
                                    <p:animEffect transition="out" filter="fade">
                                      <p:cBhvr>
                                        <p:cTn id="15" dur="2000"/>
                                        <p:tgtEl>
                                          <p:spTgt spid="10"/>
                                        </p:tgtEl>
                                      </p:cBhvr>
                                    </p:animEffect>
                                    <p:set>
                                      <p:cBhvr>
                                        <p:cTn id="16" dur="1" fill="hold">
                                          <p:stCondLst>
                                            <p:cond delay="1999"/>
                                          </p:stCondLst>
                                        </p:cTn>
                                        <p:tgtEl>
                                          <p:spTgt spid="10"/>
                                        </p:tgtEl>
                                        <p:attrNameLst>
                                          <p:attrName>style.visibility</p:attrName>
                                        </p:attrNameLst>
                                      </p:cBhvr>
                                      <p:to>
                                        <p:strVal val="hidden"/>
                                      </p:to>
                                    </p:set>
                                  </p:childTnLst>
                                </p:cTn>
                              </p:par>
                            </p:childTnLst>
                          </p:cTn>
                        </p:par>
                        <p:par>
                          <p:cTn id="17" fill="hold">
                            <p:stCondLst>
                              <p:cond delay="2000"/>
                            </p:stCondLst>
                            <p:childTnLst>
                              <p:par>
                                <p:cTn id="18" presetID="1"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childTnLst>
                                </p:cTn>
                              </p:par>
                            </p:childTnLst>
                          </p:cTn>
                        </p:par>
                      </p:childTnLst>
                    </p:cTn>
                  </p:par>
                </p:childTnLst>
              </p:cTn>
              <p:nextCondLst>
                <p:cond evt="onClick" delay="0">
                  <p:tgtEl>
                    <p:spTgt spid="10"/>
                  </p:tgtEl>
                </p:cond>
              </p:nextCondLst>
            </p:seq>
            <p:seq concurrent="1" nextAc="seek">
              <p:cTn id="20" restart="whenNotActive" fill="hold" evtFilter="cancelBubble" nodeType="interactiveSeq">
                <p:stCondLst>
                  <p:cond evt="onClick" delay="0">
                    <p:tgtEl>
                      <p:spTgt spid="13"/>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grpId="0" nodeType="clickEffect">
                                  <p:stCondLst>
                                    <p:cond delay="0"/>
                                  </p:stCondLst>
                                  <p:childTnLst>
                                    <p:animEffect transition="out" filter="fade">
                                      <p:cBhvr>
                                        <p:cTn id="24" dur="2000"/>
                                        <p:tgtEl>
                                          <p:spTgt spid="13"/>
                                        </p:tgtEl>
                                      </p:cBhvr>
                                    </p:animEffect>
                                    <p:set>
                                      <p:cBhvr>
                                        <p:cTn id="25" dur="1" fill="hold">
                                          <p:stCondLst>
                                            <p:cond delay="1999"/>
                                          </p:stCondLst>
                                        </p:cTn>
                                        <p:tgtEl>
                                          <p:spTgt spid="13"/>
                                        </p:tgtEl>
                                        <p:attrNameLst>
                                          <p:attrName>style.visibility</p:attrName>
                                        </p:attrNameLst>
                                      </p:cBhvr>
                                      <p:to>
                                        <p:strVal val="hidden"/>
                                      </p:to>
                                    </p:set>
                                  </p:childTnLst>
                                </p:cTn>
                              </p:par>
                              <p:par>
                                <p:cTn id="26" presetID="1"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childTnLst>
                                </p:cTn>
                              </p:par>
                            </p:childTnLst>
                          </p:cTn>
                        </p:par>
                      </p:childTnLst>
                    </p:cTn>
                  </p:par>
                </p:childTnLst>
              </p:cTn>
              <p:nextCondLst>
                <p:cond evt="onClick" delay="0">
                  <p:tgtEl>
                    <p:spTgt spid="13"/>
                  </p:tgtEl>
                </p:cond>
              </p:nextCondLst>
            </p:seq>
            <p:seq concurrent="1" nextAc="seek">
              <p:cTn id="28" restart="whenNotActive" fill="hold" evtFilter="cancelBubble" nodeType="interactiveSeq">
                <p:stCondLst>
                  <p:cond evt="onClick" delay="0">
                    <p:tgtEl>
                      <p:spTgt spid="15"/>
                    </p:tgtEl>
                  </p:cond>
                </p:stCondLst>
                <p:endSync evt="end" delay="0">
                  <p:rtn val="all"/>
                </p:endSync>
                <p:childTnLst>
                  <p:par>
                    <p:cTn id="29" fill="hold">
                      <p:stCondLst>
                        <p:cond delay="0"/>
                      </p:stCondLst>
                      <p:childTnLst>
                        <p:par>
                          <p:cTn id="30" fill="hold">
                            <p:stCondLst>
                              <p:cond delay="0"/>
                            </p:stCondLst>
                            <p:childTnLst>
                              <p:par>
                                <p:cTn id="31" presetID="10" presetClass="exit" presetSubtype="0" fill="hold" grpId="0" nodeType="clickEffect">
                                  <p:stCondLst>
                                    <p:cond delay="0"/>
                                  </p:stCondLst>
                                  <p:childTnLst>
                                    <p:animEffect transition="out" filter="fade">
                                      <p:cBhvr>
                                        <p:cTn id="32" dur="2000"/>
                                        <p:tgtEl>
                                          <p:spTgt spid="15"/>
                                        </p:tgtEl>
                                      </p:cBhvr>
                                    </p:animEffect>
                                    <p:set>
                                      <p:cBhvr>
                                        <p:cTn id="33" dur="1" fill="hold">
                                          <p:stCondLst>
                                            <p:cond delay="1999"/>
                                          </p:stCondLst>
                                        </p:cTn>
                                        <p:tgtEl>
                                          <p:spTgt spid="15"/>
                                        </p:tgtEl>
                                        <p:attrNameLst>
                                          <p:attrName>style.visibility</p:attrName>
                                        </p:attrNameLst>
                                      </p:cBhvr>
                                      <p:to>
                                        <p:strVal val="hidden"/>
                                      </p:to>
                                    </p:set>
                                  </p:childTnLst>
                                </p:cTn>
                              </p:par>
                              <p:par>
                                <p:cTn id="34" presetID="1" presetClass="entr" presetSubtype="0"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childTnLst>
        </p:cTn>
      </p:par>
    </p:tnLst>
    <p:bldLst>
      <p:bldP spid="8" grpId="0"/>
      <p:bldP spid="9" grpId="0"/>
      <p:bldP spid="10" grpId="0"/>
      <p:bldP spid="11" grpId="0"/>
      <p:bldP spid="12" grpId="0"/>
      <p:bldP spid="13" grpId="0"/>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6512" y="875853"/>
            <a:ext cx="10009112" cy="5505475"/>
          </a:xfrm>
        </p:spPr>
        <p:txBody>
          <a:bodyPr>
            <a:normAutofit/>
          </a:bodyPr>
          <a:lstStyle/>
          <a:p>
            <a:pPr indent="257175">
              <a:lnSpc>
                <a:spcPct val="150000"/>
              </a:lnSpc>
              <a:buNone/>
            </a:pPr>
            <a:r>
              <a:rPr lang="en-US" altLang="zh-CN" sz="3000" b="1" kern="0" dirty="0" smtClean="0">
                <a:solidFill>
                  <a:schemeClr val="tx2">
                    <a:lumMod val="75000"/>
                  </a:schemeClr>
                </a:solidFill>
                <a:latin typeface="华文楷体" pitchFamily="2" charset="-122"/>
                <a:ea typeface="华文楷体" pitchFamily="2" charset="-122"/>
              </a:rPr>
              <a:t>It also comments on the popularity of (7)__________ ,</a:t>
            </a:r>
          </a:p>
          <a:p>
            <a:pPr indent="257175">
              <a:lnSpc>
                <a:spcPct val="150000"/>
              </a:lnSpc>
              <a:buNone/>
            </a:pPr>
            <a:r>
              <a:rPr lang="en-US" altLang="zh-CN" sz="3000" b="1" kern="0" dirty="0" smtClean="0">
                <a:solidFill>
                  <a:schemeClr val="tx2">
                    <a:lumMod val="75000"/>
                  </a:schemeClr>
                </a:solidFill>
                <a:latin typeface="华文楷体" pitchFamily="2" charset="-122"/>
                <a:ea typeface="华文楷体" pitchFamily="2" charset="-122"/>
              </a:rPr>
              <a:t>especially among girls. Teenage girls typically send text      messages a day, 35 per cent more than boys do. </a:t>
            </a:r>
            <a:r>
              <a:rPr lang="en-US" altLang="zh-CN" sz="3000" b="1" kern="0" dirty="0" err="1" smtClean="0">
                <a:solidFill>
                  <a:schemeClr val="tx2">
                    <a:lumMod val="75000"/>
                  </a:schemeClr>
                </a:solidFill>
                <a:latin typeface="华文楷体" pitchFamily="2" charset="-122"/>
                <a:ea typeface="华文楷体" pitchFamily="2" charset="-122"/>
              </a:rPr>
              <a:t>Ofcom</a:t>
            </a:r>
            <a:r>
              <a:rPr lang="en-US" altLang="zh-CN" sz="3000" b="1" kern="0" dirty="0" smtClean="0">
                <a:solidFill>
                  <a:schemeClr val="tx2">
                    <a:lumMod val="75000"/>
                  </a:schemeClr>
                </a:solidFill>
                <a:latin typeface="华文楷体" pitchFamily="2" charset="-122"/>
                <a:ea typeface="华文楷体" pitchFamily="2" charset="-122"/>
              </a:rPr>
              <a:t> </a:t>
            </a:r>
          </a:p>
          <a:p>
            <a:pPr indent="257175">
              <a:lnSpc>
                <a:spcPct val="150000"/>
              </a:lnSpc>
              <a:buNone/>
            </a:pPr>
            <a:r>
              <a:rPr lang="en-US" altLang="zh-CN" sz="3000" b="1" kern="0" dirty="0" smtClean="0">
                <a:solidFill>
                  <a:schemeClr val="tx2">
                    <a:lumMod val="75000"/>
                  </a:schemeClr>
                </a:solidFill>
                <a:latin typeface="华文楷体" pitchFamily="2" charset="-122"/>
                <a:ea typeface="华文楷体" pitchFamily="2" charset="-122"/>
              </a:rPr>
              <a:t>says the findings highlight the challenges parents face </a:t>
            </a:r>
          </a:p>
          <a:p>
            <a:pPr indent="257175">
              <a:lnSpc>
                <a:spcPct val="150000"/>
              </a:lnSpc>
              <a:buNone/>
            </a:pPr>
            <a:r>
              <a:rPr lang="en-US" altLang="zh-CN" sz="3000" b="1" kern="0" dirty="0" smtClean="0">
                <a:solidFill>
                  <a:schemeClr val="tx2">
                    <a:lumMod val="75000"/>
                  </a:schemeClr>
                </a:solidFill>
                <a:latin typeface="华文楷体" pitchFamily="2" charset="-122"/>
                <a:ea typeface="华文楷体" pitchFamily="2" charset="-122"/>
              </a:rPr>
              <a:t>in keeping up with children's use of (8)____________            in order to protect them.</a:t>
            </a:r>
          </a:p>
          <a:p>
            <a:pPr indent="257175">
              <a:lnSpc>
                <a:spcPct val="150000"/>
              </a:lnSpc>
              <a:buNone/>
            </a:pPr>
            <a:endParaRPr lang="zh-CN" altLang="zh-CN" sz="3000" b="1" kern="100" dirty="0" smtClean="0">
              <a:solidFill>
                <a:schemeClr val="tx2">
                  <a:lumMod val="75000"/>
                </a:schemeClr>
              </a:solidFill>
              <a:latin typeface="Times New Roman"/>
            </a:endParaRPr>
          </a:p>
          <a:p>
            <a:pPr>
              <a:buNone/>
            </a:pPr>
            <a:endParaRPr lang="zh-CN" altLang="en-US" dirty="0"/>
          </a:p>
        </p:txBody>
      </p:sp>
      <p:sp>
        <p:nvSpPr>
          <p:cNvPr id="5" name="TextBox 4"/>
          <p:cNvSpPr txBox="1"/>
          <p:nvPr/>
        </p:nvSpPr>
        <p:spPr>
          <a:xfrm>
            <a:off x="6660232" y="980728"/>
            <a:ext cx="2520280" cy="523220"/>
          </a:xfrm>
          <a:prstGeom prst="rect">
            <a:avLst/>
          </a:prstGeom>
          <a:noFill/>
        </p:spPr>
        <p:txBody>
          <a:bodyPr wrap="square" rtlCol="0">
            <a:spAutoFit/>
          </a:bodyPr>
          <a:lstStyle/>
          <a:p>
            <a:r>
              <a:rPr lang="en-US" altLang="zh-CN" sz="2800" b="1" kern="0" dirty="0" smtClean="0">
                <a:solidFill>
                  <a:srgbClr val="FF0000"/>
                </a:solidFill>
                <a:latin typeface="华文楷体" pitchFamily="2" charset="-122"/>
                <a:ea typeface="华文楷体" pitchFamily="2" charset="-122"/>
                <a:cs typeface="Times New Roman" pitchFamily="18" charset="0"/>
              </a:rPr>
              <a:t>text messaging</a:t>
            </a:r>
            <a:endParaRPr lang="zh-CN" altLang="en-US" sz="2800" b="1" dirty="0">
              <a:solidFill>
                <a:srgbClr val="FF0000"/>
              </a:solidFill>
              <a:latin typeface="华文楷体" pitchFamily="2" charset="-122"/>
              <a:ea typeface="华文楷体" pitchFamily="2" charset="-122"/>
              <a:cs typeface="Times New Roman" pitchFamily="18" charset="0"/>
            </a:endParaRPr>
          </a:p>
        </p:txBody>
      </p:sp>
      <p:sp>
        <p:nvSpPr>
          <p:cNvPr id="6" name="圆角矩形 5"/>
          <p:cNvSpPr/>
          <p:nvPr/>
        </p:nvSpPr>
        <p:spPr>
          <a:xfrm>
            <a:off x="6804248" y="1052736"/>
            <a:ext cx="1944216"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Click me</a:t>
            </a:r>
            <a:endParaRPr lang="zh-CN" altLang="en-US" dirty="0"/>
          </a:p>
        </p:txBody>
      </p:sp>
      <p:sp>
        <p:nvSpPr>
          <p:cNvPr id="7" name="TextBox 6"/>
          <p:cNvSpPr txBox="1"/>
          <p:nvPr/>
        </p:nvSpPr>
        <p:spPr>
          <a:xfrm>
            <a:off x="6516216" y="4005064"/>
            <a:ext cx="1944216" cy="523220"/>
          </a:xfrm>
          <a:prstGeom prst="rect">
            <a:avLst/>
          </a:prstGeom>
          <a:noFill/>
        </p:spPr>
        <p:txBody>
          <a:bodyPr wrap="square" rtlCol="0">
            <a:spAutoFit/>
          </a:bodyPr>
          <a:lstStyle/>
          <a:p>
            <a:r>
              <a:rPr lang="en-US" altLang="zh-CN" sz="2800" b="1" kern="0" dirty="0" smtClean="0">
                <a:solidFill>
                  <a:srgbClr val="FF0000"/>
                </a:solidFill>
                <a:latin typeface="华文楷体" pitchFamily="2" charset="-122"/>
                <a:ea typeface="华文楷体" pitchFamily="2" charset="-122"/>
              </a:rPr>
              <a:t>technology</a:t>
            </a:r>
            <a:endParaRPr lang="zh-CN" altLang="en-US" sz="2800" b="1" dirty="0">
              <a:solidFill>
                <a:srgbClr val="FF0000"/>
              </a:solidFill>
              <a:latin typeface="华文楷体" pitchFamily="2" charset="-122"/>
              <a:ea typeface="华文楷体" pitchFamily="2" charset="-122"/>
            </a:endParaRPr>
          </a:p>
        </p:txBody>
      </p:sp>
      <p:sp>
        <p:nvSpPr>
          <p:cNvPr id="8" name="圆角矩形 7"/>
          <p:cNvSpPr/>
          <p:nvPr/>
        </p:nvSpPr>
        <p:spPr>
          <a:xfrm>
            <a:off x="6516216" y="4077072"/>
            <a:ext cx="2016224"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Click me</a:t>
            </a:r>
            <a:endParaRPr lang="zh-CN" altLang="en-US" dirty="0"/>
          </a:p>
        </p:txBody>
      </p:sp>
      <p:sp>
        <p:nvSpPr>
          <p:cNvPr id="10" name="单圆角矩形 9"/>
          <p:cNvSpPr/>
          <p:nvPr/>
        </p:nvSpPr>
        <p:spPr>
          <a:xfrm>
            <a:off x="395536" y="404664"/>
            <a:ext cx="1080120" cy="360040"/>
          </a:xfrm>
          <a:prstGeom prst="snipRoundRect">
            <a:avLst/>
          </a:prstGeom>
          <a:ln>
            <a:noFill/>
          </a:ln>
        </p:spPr>
        <p:style>
          <a:lnRef idx="1">
            <a:schemeClr val="dk1"/>
          </a:lnRef>
          <a:fillRef idx="1001">
            <a:schemeClr val="lt2"/>
          </a:fillRef>
          <a:effectRef idx="1">
            <a:schemeClr val="dk1"/>
          </a:effectRef>
          <a:fontRef idx="minor">
            <a:schemeClr val="dk1"/>
          </a:fontRef>
        </p:style>
        <p:txBody>
          <a:bodyPr rtlCol="0" anchor="ctr">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altLang="zh-CN" sz="2400" b="1" dirty="0" smtClean="0">
                <a:ln/>
                <a:solidFill>
                  <a:schemeClr val="accent3"/>
                </a:solidFill>
                <a:latin typeface="华文楷体" pitchFamily="2" charset="-122"/>
                <a:ea typeface="华文楷体" pitchFamily="2" charset="-122"/>
              </a:rPr>
              <a:t>Unit </a:t>
            </a:r>
            <a:r>
              <a:rPr lang="en-US" altLang="zh-CN" sz="2400" b="1" dirty="0" smtClean="0">
                <a:ln/>
                <a:solidFill>
                  <a:schemeClr val="accent3"/>
                </a:solidFill>
                <a:latin typeface="华文楷体" pitchFamily="2" charset="-122"/>
                <a:ea typeface="华文楷体" pitchFamily="2" charset="-122"/>
              </a:rPr>
              <a:t>6</a:t>
            </a:r>
            <a:endParaRPr lang="zh-CN" altLang="en-US" sz="2400" b="1" dirty="0">
              <a:ln/>
              <a:solidFill>
                <a:schemeClr val="accent3"/>
              </a:solidFill>
              <a:latin typeface="华文楷体" pitchFamily="2" charset="-122"/>
              <a:ea typeface="华文楷体" pitchFamily="2"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2000"/>
                                        <p:tgtEl>
                                          <p:spTgt spid="6"/>
                                        </p:tgtEl>
                                      </p:cBhvr>
                                    </p:animEffect>
                                    <p:set>
                                      <p:cBhvr>
                                        <p:cTn id="7" dur="1" fill="hold">
                                          <p:stCondLst>
                                            <p:cond delay="1999"/>
                                          </p:stCondLst>
                                        </p:cTn>
                                        <p:tgtEl>
                                          <p:spTgt spid="6"/>
                                        </p:tgtEl>
                                        <p:attrNameLst>
                                          <p:attrName>style.visibility</p:attrName>
                                        </p:attrNameLst>
                                      </p:cBhvr>
                                      <p:to>
                                        <p:strVal val="hidden"/>
                                      </p:to>
                                    </p:set>
                                  </p:childTnLst>
                                </p:cTn>
                              </p:par>
                            </p:childTnLst>
                          </p:cTn>
                        </p:par>
                        <p:par>
                          <p:cTn id="8" fill="hold">
                            <p:stCondLst>
                              <p:cond delay="2000"/>
                            </p:stCondLst>
                            <p:childTnLst>
                              <p:par>
                                <p:cTn id="9" presetID="1"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nextCondLst>
                <p:cond evt="onClick" delay="0">
                  <p:tgtEl>
                    <p:spTgt spid="6"/>
                  </p:tgtEl>
                </p:cond>
              </p:nextCondLst>
            </p:seq>
            <p:seq concurrent="1" nextAc="seek">
              <p:cTn id="11" restart="whenNotActive" fill="hold" evtFilter="cancelBubble" nodeType="interactiveSeq">
                <p:stCondLst>
                  <p:cond evt="onClick" delay="0">
                    <p:tgtEl>
                      <p:spTgt spid="8"/>
                    </p:tgtEl>
                  </p:cond>
                </p:stCondLst>
                <p:endSync evt="end" delay="0">
                  <p:rtn val="all"/>
                </p:endSync>
                <p:childTnLst>
                  <p:par>
                    <p:cTn id="12" fill="hold">
                      <p:stCondLst>
                        <p:cond delay="0"/>
                      </p:stCondLst>
                      <p:childTnLst>
                        <p:par>
                          <p:cTn id="13" fill="hold">
                            <p:stCondLst>
                              <p:cond delay="0"/>
                            </p:stCondLst>
                            <p:childTnLst>
                              <p:par>
                                <p:cTn id="14" presetID="10" presetClass="exit" presetSubtype="0" fill="hold" grpId="0" nodeType="clickEffect">
                                  <p:stCondLst>
                                    <p:cond delay="0"/>
                                  </p:stCondLst>
                                  <p:childTnLst>
                                    <p:animEffect transition="out" filter="fade">
                                      <p:cBhvr>
                                        <p:cTn id="15" dur="2000"/>
                                        <p:tgtEl>
                                          <p:spTgt spid="8"/>
                                        </p:tgtEl>
                                      </p:cBhvr>
                                    </p:animEffect>
                                    <p:set>
                                      <p:cBhvr>
                                        <p:cTn id="16" dur="1" fill="hold">
                                          <p:stCondLst>
                                            <p:cond delay="1999"/>
                                          </p:stCondLst>
                                        </p:cTn>
                                        <p:tgtEl>
                                          <p:spTgt spid="8"/>
                                        </p:tgtEl>
                                        <p:attrNameLst>
                                          <p:attrName>style.visibility</p:attrName>
                                        </p:attrNameLst>
                                      </p:cBhvr>
                                      <p:to>
                                        <p:strVal val="hidden"/>
                                      </p:to>
                                    </p:set>
                                  </p:childTnLst>
                                </p:cTn>
                              </p:par>
                            </p:childTnLst>
                          </p:cTn>
                        </p:par>
                        <p:par>
                          <p:cTn id="17" fill="hold">
                            <p:stCondLst>
                              <p:cond delay="2000"/>
                            </p:stCondLst>
                            <p:childTnLst>
                              <p:par>
                                <p:cTn id="18" presetID="1"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childTnLst>
                                </p:cTn>
                              </p:par>
                            </p:childTnLst>
                          </p:cTn>
                        </p:par>
                      </p:childTnLst>
                    </p:cTn>
                  </p:par>
                </p:childTnLst>
              </p:cTn>
              <p:nextCondLst>
                <p:cond evt="onClick" delay="0">
                  <p:tgtEl>
                    <p:spTgt spid="8"/>
                  </p:tgtEl>
                </p:cond>
              </p:nextCondLst>
            </p:seq>
          </p:childTnLst>
        </p:cTn>
      </p:par>
    </p:tnLst>
    <p:bldLst>
      <p:bldP spid="5" grpId="0"/>
      <p:bldP spid="6" grpId="0"/>
      <p:bldP spid="7" grpId="0"/>
      <p:bldP spid="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742</TotalTime>
  <Words>256</Words>
  <Application>Microsoft Office PowerPoint</Application>
  <PresentationFormat>全屏显示(4:3)</PresentationFormat>
  <Paragraphs>32</Paragraphs>
  <Slides>4</Slides>
  <Notes>0</Notes>
  <HiddenSlides>0</HiddenSlides>
  <MMClips>1</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4</vt:i4>
      </vt:variant>
    </vt:vector>
  </HeadingPairs>
  <TitlesOfParts>
    <vt:vector size="10" baseType="lpstr">
      <vt:lpstr>Arial</vt:lpstr>
      <vt:lpstr>宋体</vt:lpstr>
      <vt:lpstr>华文楷体</vt:lpstr>
      <vt:lpstr>Calibri</vt:lpstr>
      <vt:lpstr>Times New Roman</vt:lpstr>
      <vt:lpstr>Office 主题</vt:lpstr>
      <vt:lpstr>Section I Open Your Ears</vt:lpstr>
      <vt:lpstr>幻灯片 2</vt:lpstr>
      <vt:lpstr>幻灯片 3</vt:lpstr>
      <vt:lpstr>幻灯片 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Windows</cp:lastModifiedBy>
  <cp:revision>184</cp:revision>
  <dcterms:created xsi:type="dcterms:W3CDTF">2015-06-08T02:31:37Z</dcterms:created>
  <dcterms:modified xsi:type="dcterms:W3CDTF">2015-08-21T04:32:44Z</dcterms:modified>
</cp:coreProperties>
</file>